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490" r:id="rId4"/>
    <p:sldId id="492" r:id="rId5"/>
    <p:sldId id="423" r:id="rId6"/>
    <p:sldId id="484" r:id="rId7"/>
    <p:sldId id="486" r:id="rId8"/>
    <p:sldId id="485" r:id="rId9"/>
    <p:sldId id="270" r:id="rId10"/>
    <p:sldId id="257" r:id="rId11"/>
    <p:sldId id="267" r:id="rId12"/>
    <p:sldId id="268" r:id="rId13"/>
    <p:sldId id="487" r:id="rId14"/>
    <p:sldId id="491" r:id="rId15"/>
    <p:sldId id="493" r:id="rId16"/>
    <p:sldId id="48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41FD6-7AB8-0EC0-49BB-D9E2662FDC66}" v="1265" dt="2020-08-26T03:47:38.940"/>
    <p1510:client id="{D4D02467-280A-5BA3-22D8-B724FA77714C}" v="96" dt="2020-08-25T21:27:13.414"/>
    <p1510:client id="{E2F83E3B-FECF-4F03-8053-DCE5D27BF531}" v="351" dt="2020-08-26T01:47:33.766"/>
    <p1510:client id="{E4534BB5-B2F4-A850-992F-4974447F54F6}" v="1" dt="2020-08-25T21:39:54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49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41244FD1-58C9-48B6-BFF1-77AA6BF92D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BC4BF365-EFBE-48F9-B832-6F64FFB0B2D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408EF10A-53CA-4B87-BE0F-5711798A25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="" xmlns:a16="http://schemas.microsoft.com/office/drawing/2014/main" id="{249CD2CE-752C-41EC-BBF5-FA4BECE37E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A7A646-BDC4-42A4-924F-E8616599D5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="" xmlns:a16="http://schemas.microsoft.com/office/drawing/2014/main" id="{AB5C0C30-8B48-440C-8DE0-57356D263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5939" name="Rectangle 3">
            <a:extLst>
              <a:ext uri="{FF2B5EF4-FFF2-40B4-BE49-F238E27FC236}">
                <a16:creationId xmlns="" xmlns:a16="http://schemas.microsoft.com/office/drawing/2014/main" id="{2E5C49F9-D2BD-4253-A3ED-D74F5FD2B76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452E2DB6-1757-48FF-8BBB-78EFA3B741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41" name="Rectangle 5">
            <a:extLst>
              <a:ext uri="{FF2B5EF4-FFF2-40B4-BE49-F238E27FC236}">
                <a16:creationId xmlns="" xmlns:a16="http://schemas.microsoft.com/office/drawing/2014/main" id="{4D429322-4AE0-4D87-9461-1975FFCB14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5942" name="Rectangle 6">
            <a:extLst>
              <a:ext uri="{FF2B5EF4-FFF2-40B4-BE49-F238E27FC236}">
                <a16:creationId xmlns="" xmlns:a16="http://schemas.microsoft.com/office/drawing/2014/main" id="{D6125BF0-45E0-400D-8545-AEEBF7DC2E0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5943" name="Rectangle 7">
            <a:extLst>
              <a:ext uri="{FF2B5EF4-FFF2-40B4-BE49-F238E27FC236}">
                <a16:creationId xmlns="" xmlns:a16="http://schemas.microsoft.com/office/drawing/2014/main" id="{B48201AA-D678-44FF-970B-E5D1576DB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4C32658-8C44-457B-9EF3-012BBE2AC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="" xmlns:a16="http://schemas.microsoft.com/office/drawing/2014/main" id="{AEF0804E-A4C4-4FD8-870F-D15060722A0C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="" xmlns:a16="http://schemas.microsoft.com/office/drawing/2014/main" id="{DE1F7236-5D84-480D-81B2-5A2EBDE9CC3F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4532FAEE-A28B-4839-A887-89AA6E781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84A0EB06-071D-4016-8D10-FF06AA484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="" xmlns:a16="http://schemas.microsoft.com/office/drawing/2014/main" id="{E2897D41-BCC2-4B64-984F-38B95C2F0C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="" xmlns:a16="http://schemas.microsoft.com/office/drawing/2014/main" id="{8C3C55EC-A8E4-44D1-AC3D-F5E0E6C6978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="" xmlns:a16="http://schemas.microsoft.com/office/drawing/2014/main" id="{EC439F5F-7D10-46CD-96CB-C2C3AD9BDB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="" xmlns:a16="http://schemas.microsoft.com/office/drawing/2014/main" id="{A7D38A4C-957F-4088-BAAD-065CC348B5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="" xmlns:a16="http://schemas.microsoft.com/office/drawing/2014/main" id="{DD67BBC4-69FC-4A69-BAB7-5C9FA9B63A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="" xmlns:a16="http://schemas.microsoft.com/office/drawing/2014/main" id="{3AAE3A44-A52E-48C1-BA3B-AF30BDB9DB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="" xmlns:a16="http://schemas.microsoft.com/office/drawing/2014/main" id="{17CDE2A1-570E-42C2-B9E0-CA628D620C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="" xmlns:a16="http://schemas.microsoft.com/office/drawing/2014/main" id="{E9F99B60-0B5D-4E7E-A592-5E8C6532DB33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="" xmlns:a16="http://schemas.microsoft.com/office/drawing/2014/main" id="{6588FB80-98EF-408F-A528-FCF81214DEF0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="" xmlns:a16="http://schemas.microsoft.com/office/drawing/2014/main" id="{C3C1C72C-EC39-4DC0-82F0-D263D247A74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="" xmlns:a16="http://schemas.microsoft.com/office/drawing/2014/main" id="{E1196358-44F9-4FFF-AD3C-89E25B03BA8B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="" xmlns:a16="http://schemas.microsoft.com/office/drawing/2014/main" id="{6F7B6EFD-D538-4CB6-A0E0-88E06D1259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="" xmlns:a16="http://schemas.microsoft.com/office/drawing/2014/main" id="{5319334E-5011-4173-A1AF-0BCA58241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="" xmlns:a16="http://schemas.microsoft.com/office/drawing/2014/main" id="{ABE6596E-0048-4463-B228-0A3F7A59E6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="" xmlns:a16="http://schemas.microsoft.com/office/drawing/2014/main" id="{EDCC0D8F-112F-4729-A055-DC0634DA6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="" xmlns:a16="http://schemas.microsoft.com/office/drawing/2014/main" id="{B0328E67-6165-4349-B43A-172D999B8D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="" xmlns:a16="http://schemas.microsoft.com/office/drawing/2014/main" id="{A9C163B5-FF31-4B70-93A9-308C57CC86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="" xmlns:a16="http://schemas.microsoft.com/office/drawing/2014/main" id="{F90D1018-A66A-4888-80DC-D7237FCF80DC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="" xmlns:a16="http://schemas.microsoft.com/office/drawing/2014/main" id="{F8D8CB67-3670-4F46-AD19-00367882F4A2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="" xmlns:a16="http://schemas.microsoft.com/office/drawing/2014/main" id="{3ADEEF79-988C-4CFD-9DFA-01616D106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="" xmlns:a16="http://schemas.microsoft.com/office/drawing/2014/main" id="{133F3DBD-16C0-46D3-9D6D-E1CCF7096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="" xmlns:a16="http://schemas.microsoft.com/office/drawing/2014/main" id="{46D2D005-BCDE-4612-A48D-1756FDDE6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083DE4-6AA0-4A0A-988E-4CBDCFBF9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11991950"/>
      </p:ext>
    </p:extLst>
  </p:cSld>
  <p:clrMapOvr>
    <a:masterClrMapping/>
  </p:clrMapOvr>
  <p:transition spd="med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6266D59-42DE-45EF-836B-573C65665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D6F5FC6-0BD2-4157-B31C-31DBA215E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3757C140-D202-4AB9-8D71-FB1E4E0E2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BD79C-41E9-40CE-856A-56B91D7DE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23287302"/>
      </p:ext>
    </p:extLst>
  </p:cSld>
  <p:clrMapOvr>
    <a:masterClrMapping/>
  </p:clrMapOvr>
  <p:transition spd="med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F61B4B1-11A8-4A8E-8A21-63FD1F99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3A5161B-3B0B-4130-A317-5235953C8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A219C5EC-87CA-40E1-B052-577573396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F2D7-C20D-4C5B-9E77-E1075ABF5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1804978"/>
      </p:ext>
    </p:extLst>
  </p:cSld>
  <p:clrMapOvr>
    <a:masterClrMapping/>
  </p:clrMapOvr>
  <p:transition spd="med" advClick="0" advTm="4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5333D25-67C7-4D5C-8D53-1DC699078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6E7A738-3123-4F07-8E2F-D6E2172D3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C2D74E14-35B7-4415-AC56-B7C6A5B1C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87EC0-760F-4C04-B241-5F551D279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24006796"/>
      </p:ext>
    </p:extLst>
  </p:cSld>
  <p:clrMapOvr>
    <a:masterClrMapping/>
  </p:clrMapOvr>
  <p:transition spd="med" advClick="0" advTm="4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CCA4B0-99B4-416B-A4D9-C9000BDE9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EC9877F-0242-47A7-81A8-16D59F9C8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4C709BD-99BC-47F2-AC3D-603DBD1CD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4E4FF-61B5-4AAA-A1AB-5E4727702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15947525"/>
      </p:ext>
    </p:extLst>
  </p:cSld>
  <p:clrMapOvr>
    <a:masterClrMapping/>
  </p:clrMapOvr>
  <p:transition spd="med" advClick="0" advTm="4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C2E6BE8-0C8F-462C-A6C7-42F6995A2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EC5506D-F9AA-424F-A4A6-CC45424E8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0F27E58-EC01-47A3-A7ED-826F751EC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5BE65-57FC-4431-AF01-38C80E5AA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18989776"/>
      </p:ext>
    </p:extLst>
  </p:cSld>
  <p:clrMapOvr>
    <a:masterClrMapping/>
  </p:clrMapOvr>
  <p:transition spd="med" advClick="0" advTm="400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0B016AD-D1D1-4DFE-BBE2-C2532285B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9D2D357-482F-4F34-BB5C-918FBFD0A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296BE15D-E9D8-4BC6-AB5E-BC3649C55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15278-84BA-404C-B7F7-FAF487154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53003956"/>
      </p:ext>
    </p:extLst>
  </p:cSld>
  <p:clrMapOvr>
    <a:masterClrMapping/>
  </p:clrMapOvr>
  <p:transition spd="med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E79B7C02-029D-4BE5-AE82-79C38920C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B2C0668-1173-428F-83C9-2D4B9DD1D5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EBD239E1-D1B1-43EC-B9B6-D8C44BF24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485CC-A677-452C-8523-70EFBEB0B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19581007"/>
      </p:ext>
    </p:extLst>
  </p:cSld>
  <p:clrMapOvr>
    <a:masterClrMapping/>
  </p:clrMapOvr>
  <p:transition spd="med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DEFF78A-8A82-4C12-93A7-0CDB6DBAC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DF4712C-501C-4222-AD15-79FC7CE66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BBFEB2FB-87A0-4E5F-B856-F7C146896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4C900-099B-4065-9C11-DB495B00A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58716629"/>
      </p:ext>
    </p:extLst>
  </p:cSld>
  <p:clrMapOvr>
    <a:masterClrMapping/>
  </p:clrMapOvr>
  <p:transition spd="med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B4D74A5-D12B-40B7-BB87-B4A3EA172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087F57A-BAB7-4FBB-9C0C-C324E85C5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8803936E-7DE4-4610-AF23-8F192409B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05245-CE31-4584-ACCB-9EA01B14F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19351813"/>
      </p:ext>
    </p:extLst>
  </p:cSld>
  <p:clrMapOvr>
    <a:masterClrMapping/>
  </p:clrMapOvr>
  <p:transition spd="med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BDA0D1D3-0668-4CEB-96D7-9FDD49D17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649074D1-A193-4A54-A002-F82E1BB80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FC020F7B-4E0C-4631-8979-C19F10601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2223B-FE98-49EC-95BD-273586F99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83248505"/>
      </p:ext>
    </p:extLst>
  </p:cSld>
  <p:clrMapOvr>
    <a:masterClrMapping/>
  </p:clrMapOvr>
  <p:transition spd="med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1F67765F-807E-4809-809F-1B020D946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68A1ADAF-4B93-4212-8292-274EC2BBB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E5FD470-1DDC-4559-A5CB-C0FABD70B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0D61E-75BF-4198-A4CF-B0DC08B81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07392862"/>
      </p:ext>
    </p:extLst>
  </p:cSld>
  <p:clrMapOvr>
    <a:masterClrMapping/>
  </p:clrMapOvr>
  <p:transition spd="med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="" xmlns:a16="http://schemas.microsoft.com/office/drawing/2014/main" id="{68A97217-9D92-4ECF-9155-9E803A4D3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D3F751A2-1095-499A-9131-B8F5A7680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8382B56E-560D-449F-BECE-53CBA207B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71676-46F5-423C-90A6-1E6AA8D69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53502984"/>
      </p:ext>
    </p:extLst>
  </p:cSld>
  <p:clrMapOvr>
    <a:masterClrMapping/>
  </p:clrMapOvr>
  <p:transition spd="med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ED631DF-2DF8-4B93-A239-8350ACE40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6C461BE-0EC3-41F0-B33E-B9184B5E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42FBF45E-FF8A-4E3C-8573-C5464F699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B18B3-7F1D-4BE8-AEC5-6B7B43511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28915162"/>
      </p:ext>
    </p:extLst>
  </p:cSld>
  <p:clrMapOvr>
    <a:masterClrMapping/>
  </p:clrMapOvr>
  <p:transition spd="med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5E815C5-4514-4692-A28B-9699BEDDBE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1BB2CB-F0C8-4B15-B0BE-529E1D5C2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E46CC75-53AE-4BDF-88C3-0C6F4CB32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F04B5-66DB-473A-8D5B-67750BA5E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013436468"/>
      </p:ext>
    </p:extLst>
  </p:cSld>
  <p:clrMapOvr>
    <a:masterClrMapping/>
  </p:clrMapOvr>
  <p:transition spd="med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="" xmlns:a16="http://schemas.microsoft.com/office/drawing/2014/main" id="{FC24E659-D72F-4283-A9EB-057BB2EE665B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9C615A5-3AF5-43F0-AE6C-1EADC2473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FB6095C8-480C-4A01-8766-1A91F6285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="" xmlns:a16="http://schemas.microsoft.com/office/drawing/2014/main" id="{B98FEF8F-773D-4176-B3F6-63E3620ED2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="" xmlns:a16="http://schemas.microsoft.com/office/drawing/2014/main" id="{ADFB54B6-9A08-4AE0-BDCF-5F61EB0DB9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="" xmlns:a16="http://schemas.microsoft.com/office/drawing/2014/main" id="{AFFA7E56-A22E-4BA4-86EB-243087A4B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854B4A15-F157-405A-B44F-8C79B48124A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="" xmlns:a16="http://schemas.microsoft.com/office/drawing/2014/main" id="{E2E80F5B-715E-42FB-A64A-9C7F2D403581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="" xmlns:a16="http://schemas.microsoft.com/office/drawing/2014/main" id="{F5213A10-2C44-48A5-9A03-65C376FB7D02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>
            <a:extLst>
              <a:ext uri="{FF2B5EF4-FFF2-40B4-BE49-F238E27FC236}">
                <a16:creationId xmlns="" xmlns:a16="http://schemas.microsoft.com/office/drawing/2014/main" id="{F2039B91-3F52-41AC-A3CE-7ED135D3F877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="" xmlns:a16="http://schemas.microsoft.com/office/drawing/2014/main" id="{539E182D-DF26-4CA3-9614-4867DD920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="" xmlns:a16="http://schemas.microsoft.com/office/drawing/2014/main" id="{D5890432-16AB-4FEC-A672-F620552AB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="" xmlns:a16="http://schemas.microsoft.com/office/drawing/2014/main" id="{6124E7BB-2918-482F-B7F8-6AD3D3D17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="" xmlns:a16="http://schemas.microsoft.com/office/drawing/2014/main" id="{815DB63A-CE0B-46E8-8410-37C07DF7FC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="" xmlns:a16="http://schemas.microsoft.com/office/drawing/2014/main" id="{3AAC5E8C-F44E-4977-B33F-2D7861E69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="" xmlns:a16="http://schemas.microsoft.com/office/drawing/2014/main" id="{768FE139-9CA1-4A09-90B7-755C4414D1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="" xmlns:a16="http://schemas.microsoft.com/office/drawing/2014/main" id="{244DA99E-1693-464C-86BA-36360C5E24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="" xmlns:a16="http://schemas.microsoft.com/office/drawing/2014/main" id="{8B9BFAA6-55C7-41B0-9C79-8D303F84FD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="" xmlns:a16="http://schemas.microsoft.com/office/drawing/2014/main" id="{9B331B12-CF6B-42D7-9770-0A9C2CE3C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="" xmlns:a16="http://schemas.microsoft.com/office/drawing/2014/main" id="{037B30FE-F18F-4BD4-A92A-842352E280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="" xmlns:a16="http://schemas.microsoft.com/office/drawing/2014/main" id="{59EAFEEE-0F1C-46E3-A55D-2279EB022D4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="" xmlns:a16="http://schemas.microsoft.com/office/drawing/2014/main" id="{8BD62BC1-C0FB-46AD-B6CA-09274178D8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="" xmlns:a16="http://schemas.microsoft.com/office/drawing/2014/main" id="{C7594DEF-F517-4D28-AC24-C045B599D0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="" xmlns:a16="http://schemas.microsoft.com/office/drawing/2014/main" id="{22123708-7203-43FB-9ECC-4ABFDCC18A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="" xmlns:a16="http://schemas.microsoft.com/office/drawing/2014/main" id="{041CCFB4-FA71-43C6-97D4-8342E823B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="" xmlns:a16="http://schemas.microsoft.com/office/drawing/2014/main" id="{F5853A8E-A041-4BEC-853A-AE87AB002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="" xmlns:a16="http://schemas.microsoft.com/office/drawing/2014/main" id="{BD0313F4-315F-4914-AF79-AC139991B1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="" xmlns:a16="http://schemas.microsoft.com/office/drawing/2014/main" id="{BE7EE563-8BA1-40E1-9C61-03ADB21279E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="" xmlns:a16="http://schemas.microsoft.com/office/drawing/2014/main" id="{4323BAED-0E31-4A11-9C2C-1720BBD6C59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="" xmlns:a16="http://schemas.microsoft.com/office/drawing/2014/main" id="{9E75AD16-D41B-4133-8838-12E08FCF646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="" xmlns:a16="http://schemas.microsoft.com/office/drawing/2014/main" id="{E54A74B1-A262-4D40-B6CD-461AB7A7D72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="" xmlns:a16="http://schemas.microsoft.com/office/drawing/2014/main" id="{4A4C0A47-8991-413A-9D46-8D45669EC1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="" xmlns:a16="http://schemas.microsoft.com/office/drawing/2014/main" id="{C1A5F972-1594-41EF-9D0A-368804635A5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="" xmlns:a16="http://schemas.microsoft.com/office/drawing/2014/main" id="{64C740E5-79E3-4CFC-A0D9-36A0BA2F79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="" xmlns:a16="http://schemas.microsoft.com/office/drawing/2014/main" id="{6473E3CC-6A03-4BEE-9A47-205EAE9DAC6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="" xmlns:a16="http://schemas.microsoft.com/office/drawing/2014/main" id="{3C177118-06FB-40AF-845A-A45B40B2C60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="" xmlns:a16="http://schemas.microsoft.com/office/drawing/2014/main" id="{EA3B2288-B04F-439C-AF46-D7A4F8DCE75E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="" xmlns:a16="http://schemas.microsoft.com/office/drawing/2014/main" id="{E1F1ACA0-322B-4104-B5AD-27FB3CDCBB05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="" xmlns:a16="http://schemas.microsoft.com/office/drawing/2014/main" id="{2035679A-2EDC-46B0-8C76-75CEB3DCEF7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="" xmlns:a16="http://schemas.microsoft.com/office/drawing/2014/main" id="{6D93E65C-4A6B-43EB-9201-E46D6D918E3D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="" xmlns:a16="http://schemas.microsoft.com/office/drawing/2014/main" id="{86AC8747-7E73-47A0-B45F-D2B2D231FC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="" xmlns:a16="http://schemas.microsoft.com/office/drawing/2014/main" id="{EA4EAC57-0EA7-4570-BD3F-8F4BB3244B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="" xmlns:a16="http://schemas.microsoft.com/office/drawing/2014/main" id="{ACE1B9FC-285A-49CE-A543-0FB350D4CDB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="" xmlns:a16="http://schemas.microsoft.com/office/drawing/2014/main" id="{35F2BD6B-6042-49BE-8B12-65343DAE185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="" xmlns:a16="http://schemas.microsoft.com/office/drawing/2014/main" id="{DD276CE5-7D52-4F26-BDDC-2F5798D349E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61" y="319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="" xmlns:a16="http://schemas.microsoft.com/office/drawing/2014/main" id="{93C91161-106C-4EAB-92A5-AE2C304466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71" y="169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="" xmlns:a16="http://schemas.microsoft.com/office/drawing/2014/main" id="{D70080CF-3554-4017-B127-F735C6B3492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="" xmlns:a16="http://schemas.microsoft.com/office/drawing/2014/main" id="{E6B8D060-B9C2-40BD-98A1-0E41AD78F08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10" y="884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="" xmlns:a16="http://schemas.microsoft.com/office/drawing/2014/main" id="{18B94BC1-8835-4D7B-BA86-E1E6A38EA6A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793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="" xmlns:a16="http://schemas.microsoft.com/office/drawing/2014/main" id="{38247031-F8CF-487D-9AC6-45C1C10154C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="" xmlns:a16="http://schemas.microsoft.com/office/drawing/2014/main" id="{DA3D156D-AE8F-4816-A049-CCBE8BD5016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0" y="129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="" xmlns:a16="http://schemas.microsoft.com/office/drawing/2014/main" id="{528148F5-98FD-4400-BE42-B89CAFE296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</p:sldLayoutIdLst>
  <p:transition spd="med" advClick="0" advTm="4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375AEF19-19E4-4790-B7FF-881CF57CC7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6348" y="1923632"/>
            <a:ext cx="7912271" cy="221640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/>
                <a:cs typeface="Arial"/>
              </a:rPr>
              <a:t>Welcome to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Killearn Lakes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/>
                <a:cs typeface="Arial"/>
              </a:rPr>
              <a:t>Pre-K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38C0DA03-141D-4A08-AAFD-70213B367E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49147"/>
            <a:ext cx="6210300" cy="162670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Mrs. Killinger – Teacher</a:t>
            </a:r>
          </a:p>
          <a:p>
            <a:pPr eaLnBrk="1" hangingPunct="1">
              <a:defRPr/>
            </a:pPr>
            <a:r>
              <a:rPr lang="en-US" dirty="0">
                <a:latin typeface="Arial"/>
                <a:cs typeface="Arial"/>
              </a:rPr>
              <a:t>  Mrs. Williams  and  </a:t>
            </a:r>
            <a:r>
              <a:rPr lang="en-US" dirty="0" smtClean="0">
                <a:latin typeface="Arial"/>
                <a:cs typeface="Arial"/>
              </a:rPr>
              <a:t>Mrs. </a:t>
            </a:r>
            <a:r>
              <a:rPr lang="en-US" dirty="0" err="1" smtClean="0">
                <a:latin typeface="Arial"/>
                <a:cs typeface="Arial"/>
              </a:rPr>
              <a:t>Heil</a:t>
            </a:r>
            <a:r>
              <a:rPr lang="en-US" dirty="0" smtClean="0">
                <a:latin typeface="Arial"/>
                <a:cs typeface="Arial"/>
              </a:rPr>
              <a:t> --Para-professionals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BCE726CC-EF7E-4C2C-91B7-6729F634A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en-US" altLang="en-US"/>
              <a:t>Morning Routine</a:t>
            </a:r>
          </a:p>
        </p:txBody>
      </p:sp>
      <p:pic>
        <p:nvPicPr>
          <p:cNvPr id="2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AC0C222-0618-4EF8-9CDA-0348E265CD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854" y="1828800"/>
            <a:ext cx="2753791" cy="3657600"/>
          </a:xfrm>
          <a:prstGeom prst="rect">
            <a:avLst/>
          </a:prstGeom>
          <a:noFill/>
        </p:spPr>
      </p:pic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ADE7D069-DFB9-4320-8638-BA7E929FD28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95800" y="1828800"/>
            <a:ext cx="3886200" cy="3657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 smtClean="0"/>
              <a:t>Go </a:t>
            </a:r>
            <a:r>
              <a:rPr lang="en-US" altLang="en-US" sz="2200" dirty="0"/>
              <a:t>to desk and </a:t>
            </a:r>
            <a:r>
              <a:rPr lang="en-US" altLang="en-US" sz="2200" dirty="0" smtClean="0"/>
              <a:t>unpack.</a:t>
            </a:r>
          </a:p>
          <a:p>
            <a:pPr>
              <a:lnSpc>
                <a:spcPct val="90000"/>
              </a:lnSpc>
            </a:pPr>
            <a:r>
              <a:rPr lang="en-US" altLang="en-US" sz="2200" dirty="0" smtClean="0"/>
              <a:t>Sign-in using composition   books.</a:t>
            </a: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Hang up name </a:t>
            </a:r>
            <a:r>
              <a:rPr lang="en-US" altLang="en-US" sz="2200" dirty="0" smtClean="0"/>
              <a:t>card in attendance chart.</a:t>
            </a: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Play </a:t>
            </a:r>
            <a:r>
              <a:rPr lang="en-US" altLang="en-US" sz="2200" dirty="0"/>
              <a:t>at </a:t>
            </a:r>
            <a:r>
              <a:rPr lang="en-US" altLang="en-US" sz="2200" dirty="0" smtClean="0"/>
              <a:t>desk!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Pledge &amp; morning songs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Calendar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Daily attendance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Question of the Day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>
            <a:extLst>
              <a:ext uri="{FF2B5EF4-FFF2-40B4-BE49-F238E27FC236}">
                <a16:creationId xmlns="" xmlns:a16="http://schemas.microsoft.com/office/drawing/2014/main" id="{8FD953DB-2235-465F-8857-D56A8F366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b="1" dirty="0"/>
              <a:t>Sign up for the List Serve!</a:t>
            </a:r>
            <a:endParaRPr lang="en-US" dirty="0"/>
          </a:p>
        </p:txBody>
      </p:sp>
      <p:sp>
        <p:nvSpPr>
          <p:cNvPr id="13314" name="Text Box 10">
            <a:extLst>
              <a:ext uri="{FF2B5EF4-FFF2-40B4-BE49-F238E27FC236}">
                <a16:creationId xmlns="" xmlns:a16="http://schemas.microsoft.com/office/drawing/2014/main" id="{E798EA22-B29F-490B-840F-A798355D7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87" y="2047461"/>
            <a:ext cx="4080013" cy="443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>
                <a:latin typeface="+mn-lt"/>
              </a:rPr>
              <a:t>Be notified about important things that happen at school.</a:t>
            </a:r>
            <a:endParaRPr lang="en-US" sz="300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000" dirty="0">
                <a:latin typeface="+mn-lt"/>
              </a:rPr>
              <a:t>You will find it on the top right side of the school web</a:t>
            </a:r>
            <a:r>
              <a:rPr lang="en-US" dirty="0">
                <a:latin typeface="+mn-lt"/>
              </a:rPr>
              <a:t> page.</a:t>
            </a:r>
          </a:p>
        </p:txBody>
      </p:sp>
      <p:pic>
        <p:nvPicPr>
          <p:cNvPr id="3" name="Picture 3" descr="A sign in front of a house&#10;&#10;Description automatically generated">
            <a:extLst>
              <a:ext uri="{FF2B5EF4-FFF2-40B4-BE49-F238E27FC236}">
                <a16:creationId xmlns="" xmlns:a16="http://schemas.microsoft.com/office/drawing/2014/main" id="{B310DEC5-8815-4D84-BB36-B264C232B1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1429" y="1880360"/>
            <a:ext cx="3474968" cy="380295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="" xmlns:a16="http://schemas.microsoft.com/office/drawing/2014/main" id="{C67D52CA-D544-4F80-93B2-AD5FD42A0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3400">
                <a:latin typeface="+mj-lt"/>
                <a:ea typeface="+mj-ea"/>
                <a:cs typeface="+mj-cs"/>
              </a:rPr>
              <a:t>Conferences!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400">
                <a:latin typeface="+mj-lt"/>
                <a:ea typeface="+mj-ea"/>
                <a:cs typeface="+mj-cs"/>
              </a:rPr>
              <a:t>Will be virtual on Zoom or MS Teams.</a:t>
            </a:r>
          </a:p>
        </p:txBody>
      </p:sp>
      <p:pic>
        <p:nvPicPr>
          <p:cNvPr id="2" name="Picture 2" descr="A picture containing computer, clock&#10;&#10;Description automatically generated">
            <a:extLst>
              <a:ext uri="{FF2B5EF4-FFF2-40B4-BE49-F238E27FC236}">
                <a16:creationId xmlns="" xmlns:a16="http://schemas.microsoft.com/office/drawing/2014/main" id="{8E69C57D-D104-4706-B0EB-9883E09FEF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767" y="1828800"/>
            <a:ext cx="7044266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="" xmlns:a16="http://schemas.microsoft.com/office/drawing/2014/main" id="{5A37D42E-B147-4851-AF1F-3D6E3F8C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dirty="0"/>
              <a:t>Classroom Information</a:t>
            </a:r>
          </a:p>
        </p:txBody>
      </p:sp>
      <p:sp>
        <p:nvSpPr>
          <p:cNvPr id="15362" name="Content Placeholder 1">
            <a:extLst>
              <a:ext uri="{FF2B5EF4-FFF2-40B4-BE49-F238E27FC236}">
                <a16:creationId xmlns="" xmlns:a16="http://schemas.microsoft.com/office/drawing/2014/main" id="{8AD03C5D-67BB-4047-BC1D-BCA4C2CF4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3657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Newsletter will be emailed.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Folders go home last day of the week with a comment about your child’s week.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Please look at web page.  There will be announcements and newsletters</a:t>
            </a:r>
            <a:r>
              <a:rPr lang="en-US" altLang="en-US" sz="2000" dirty="0" smtClean="0"/>
              <a:t>. 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ANNOUNCEMENT:  Please send family picture with names of people in photo.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/>
              <a:t>When your child is absent, please </a:t>
            </a:r>
            <a:r>
              <a:rPr lang="en-US" altLang="en-US" sz="2000" dirty="0" smtClean="0"/>
              <a:t>notify us with an excuse</a:t>
            </a:r>
            <a:r>
              <a:rPr lang="en-US" alt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Homework:  </a:t>
            </a:r>
            <a:r>
              <a:rPr lang="en-US" altLang="en-US" sz="2000" b="1" u="sng" dirty="0" smtClean="0"/>
              <a:t>Practice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printing name, naming letters, </a:t>
            </a:r>
            <a:r>
              <a:rPr lang="en-US" altLang="en-US" sz="2000" dirty="0" smtClean="0"/>
              <a:t>singing </a:t>
            </a:r>
            <a:r>
              <a:rPr lang="en-US" altLang="en-US" sz="2000" dirty="0"/>
              <a:t>letter songs to learn letter sounds, recognizing numbers and </a:t>
            </a:r>
            <a:r>
              <a:rPr lang="en-US" altLang="en-US" sz="2000" dirty="0" smtClean="0"/>
              <a:t>counting </a:t>
            </a:r>
            <a:r>
              <a:rPr lang="en-US" altLang="en-US" sz="2000" dirty="0"/>
              <a:t>to 30 or higher.  Younger children work on naming colors and shapes, counting to </a:t>
            </a:r>
            <a:r>
              <a:rPr lang="en-US" altLang="en-US" sz="2000" dirty="0" smtClean="0"/>
              <a:t>10, </a:t>
            </a:r>
            <a:r>
              <a:rPr lang="en-US" altLang="en-US" sz="2000" dirty="0"/>
              <a:t>and naming letters.</a:t>
            </a: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3810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1" name="Picture 3" descr="C:\Users\Killinger\Desktop\thumbnail_IMG_50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30163"/>
            <a:ext cx="5791200" cy="60975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/>
              <a:t>KLES School Improvement Goals 2021-22</a:t>
            </a:r>
            <a:r>
              <a:rPr lang="en-US" sz="2800" dirty="0" smtClean="0"/>
              <a:t> 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3962400"/>
          </a:xfrm>
        </p:spPr>
        <p:txBody>
          <a:bodyPr/>
          <a:lstStyle/>
          <a:p>
            <a:pPr>
              <a:buNone/>
            </a:pPr>
            <a:r>
              <a:rPr lang="en-US" sz="1000" b="1" dirty="0" smtClean="0"/>
              <a:t> </a:t>
            </a:r>
            <a:endParaRPr lang="en-US" sz="1000" dirty="0" smtClean="0"/>
          </a:p>
          <a:p>
            <a:r>
              <a:rPr lang="en-US" sz="1200" b="1" u="sng" dirty="0" smtClean="0"/>
              <a:t>Reading Goal:</a:t>
            </a:r>
            <a:r>
              <a:rPr lang="en-US" sz="1200" dirty="0" smtClean="0"/>
              <a:t> </a:t>
            </a:r>
          </a:p>
          <a:p>
            <a:r>
              <a:rPr lang="en-US" sz="1200" dirty="0" smtClean="0"/>
              <a:t>Increase learning gains of the lowest 25% in ELA by at least 5% as demonstrated on the FSA ELA Assessment </a:t>
            </a:r>
          </a:p>
          <a:p>
            <a:r>
              <a:rPr lang="en-US" sz="1200" b="1" dirty="0" smtClean="0"/>
              <a:t> </a:t>
            </a:r>
            <a:endParaRPr lang="en-US" sz="1200" dirty="0" smtClean="0"/>
          </a:p>
          <a:p>
            <a:r>
              <a:rPr lang="en-US" sz="1200" b="1" u="sng" dirty="0" smtClean="0"/>
              <a:t>Math Goal:</a:t>
            </a:r>
            <a:r>
              <a:rPr lang="en-US" sz="1200" dirty="0" smtClean="0"/>
              <a:t> </a:t>
            </a:r>
          </a:p>
          <a:p>
            <a:r>
              <a:rPr lang="en-US" sz="1200" dirty="0" smtClean="0"/>
              <a:t>Increase learning gains of the lowest 25% in Math by at least 5% as demonstrated on the FSA Math Assessment. 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b="1" u="sng" dirty="0" smtClean="0"/>
              <a:t>Science Goal:</a:t>
            </a:r>
            <a:r>
              <a:rPr lang="en-US" sz="1200" dirty="0" smtClean="0"/>
              <a:t> </a:t>
            </a:r>
          </a:p>
          <a:p>
            <a:r>
              <a:rPr lang="en-US" sz="1200" dirty="0" smtClean="0"/>
              <a:t>The percentage of 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 grade students performing at level 3 or above will increase at least 3% as demonstrated on the FCAT Science Assessment.  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Parents if you have any questions or input … please feel free to email Mr. </a:t>
            </a:r>
            <a:r>
              <a:rPr lang="en-US" sz="1200" dirty="0" err="1" smtClean="0"/>
              <a:t>McGrotha</a:t>
            </a:r>
            <a:r>
              <a:rPr lang="en-US" sz="1200" dirty="0" smtClean="0"/>
              <a:t>    mcgrothah@leonschools.net</a:t>
            </a:r>
          </a:p>
          <a:p>
            <a:r>
              <a:rPr lang="en-US" sz="1200" dirty="0" smtClean="0"/>
              <a:t> </a:t>
            </a:r>
          </a:p>
          <a:p>
            <a:r>
              <a:rPr lang="en-US" sz="1200" dirty="0" smtClean="0"/>
              <a:t>                         Hank </a:t>
            </a:r>
            <a:r>
              <a:rPr lang="en-US" sz="1200" dirty="0" err="1" smtClean="0"/>
              <a:t>McGrotha</a:t>
            </a:r>
            <a:r>
              <a:rPr lang="en-US" sz="1200" dirty="0" smtClean="0"/>
              <a:t>, Vice Principal</a:t>
            </a:r>
          </a:p>
          <a:p>
            <a:r>
              <a:rPr lang="en-US" sz="1200" dirty="0" smtClean="0"/>
              <a:t>                         Killearn Lakes Elementary School</a:t>
            </a:r>
          </a:p>
          <a:p>
            <a:r>
              <a:rPr lang="en-US" sz="1200" dirty="0" smtClean="0"/>
              <a:t>                         8037 </a:t>
            </a:r>
            <a:r>
              <a:rPr lang="en-US" sz="1200" dirty="0" err="1" smtClean="0"/>
              <a:t>Deerlake</a:t>
            </a:r>
            <a:r>
              <a:rPr lang="en-US" sz="1200" dirty="0" smtClean="0"/>
              <a:t> Drive East</a:t>
            </a:r>
          </a:p>
          <a:p>
            <a:r>
              <a:rPr lang="en-US" sz="1200" smtClean="0"/>
              <a:t>                        Tallahassee</a:t>
            </a:r>
            <a:r>
              <a:rPr lang="en-US" sz="1200" dirty="0" smtClean="0"/>
              <a:t>, FL  32312</a:t>
            </a:r>
          </a:p>
          <a:p>
            <a:endParaRPr lang="en-US" sz="1000" dirty="0"/>
          </a:p>
        </p:txBody>
      </p:sp>
    </p:spTree>
  </p:cSld>
  <p:clrMapOvr>
    <a:masterClrMapping/>
  </p:clrMapOvr>
  <p:transition spd="med" advClick="0" advTm="4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="" xmlns:a16="http://schemas.microsoft.com/office/drawing/2014/main" id="{BB93A63D-E1BA-4AA0-AFE9-731BE32C05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5800" y="914400"/>
            <a:ext cx="7696200" cy="5257800"/>
          </a:xfrm>
        </p:spPr>
        <p:txBody>
          <a:bodyPr/>
          <a:lstStyle/>
          <a:p>
            <a:pPr>
              <a:buNone/>
            </a:pPr>
            <a:r>
              <a:rPr lang="en-US" altLang="en-US" sz="4400" dirty="0">
                <a:solidFill>
                  <a:srgbClr val="00B050"/>
                </a:solidFill>
              </a:rPr>
              <a:t>Thank you for watching!  Hope you enjoyed learning about your child’s day. </a:t>
            </a:r>
          </a:p>
          <a:p>
            <a:pPr algn="ctr">
              <a:buFontTx/>
              <a:buNone/>
            </a:pPr>
            <a:endParaRPr lang="en-US" altLang="en-US" sz="4400" dirty="0">
              <a:solidFill>
                <a:srgbClr val="00B050"/>
              </a:solidFill>
            </a:endParaRPr>
          </a:p>
        </p:txBody>
      </p:sp>
      <p:pic>
        <p:nvPicPr>
          <p:cNvPr id="2" name="Picture 2" descr="A picture containing toy, drawing&#10;&#10;Description automatically generated">
            <a:extLst>
              <a:ext uri="{FF2B5EF4-FFF2-40B4-BE49-F238E27FC236}">
                <a16:creationId xmlns="" xmlns:a16="http://schemas.microsoft.com/office/drawing/2014/main" id="{C7A4DA57-307F-4F65-A0ED-BE157AE3F9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740" y="4756030"/>
            <a:ext cx="6466935" cy="1759788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>
            <a:extLst>
              <a:ext uri="{FF2B5EF4-FFF2-40B4-BE49-F238E27FC236}">
                <a16:creationId xmlns="" xmlns:a16="http://schemas.microsoft.com/office/drawing/2014/main" id="{CA41B8E7-980B-4B8D-9436-07368D3F7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7" name="Text Box 11">
            <a:extLst>
              <a:ext uri="{FF2B5EF4-FFF2-40B4-BE49-F238E27FC236}">
                <a16:creationId xmlns="" xmlns:a16="http://schemas.microsoft.com/office/drawing/2014/main" id="{45C35B79-9EAA-4B30-A232-977E8F8BC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76263"/>
            <a:ext cx="76200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/>
              <a:t>Hours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/>
              <a:t>Supervision begins at 8:00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/>
              <a:t>School Day  8:30-2:50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/>
              <a:t>VPK hours 8:30 -</a:t>
            </a:r>
            <a:r>
              <a:rPr lang="en-US" altLang="en-US" sz="4000" b="1" dirty="0" smtClean="0"/>
              <a:t>11:45</a:t>
            </a:r>
            <a:endParaRPr lang="en-US" altLang="en-US" sz="4000" b="1" dirty="0"/>
          </a:p>
        </p:txBody>
      </p:sp>
      <p:sp>
        <p:nvSpPr>
          <p:cNvPr id="6148" name="TextBox 1">
            <a:extLst>
              <a:ext uri="{FF2B5EF4-FFF2-40B4-BE49-F238E27FC236}">
                <a16:creationId xmlns="" xmlns:a16="http://schemas.microsoft.com/office/drawing/2014/main" id="{459166B1-36B4-41A8-892C-DB4B601B1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</p:txBody>
      </p:sp>
      <p:pic>
        <p:nvPicPr>
          <p:cNvPr id="2" name="Picture 2" descr="A picture containing drawing, person, clock&#10;&#10;Description automatically generated">
            <a:extLst>
              <a:ext uri="{FF2B5EF4-FFF2-40B4-BE49-F238E27FC236}">
                <a16:creationId xmlns="" xmlns:a16="http://schemas.microsoft.com/office/drawing/2014/main" id="{CA63494A-DD89-4CE2-832B-45F308F295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238383"/>
            <a:ext cx="4750904" cy="2227677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4A7D6673-B462-427B-B364-4A8D13EB11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5026" y="3860694"/>
            <a:ext cx="4263886" cy="2833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BA0500-1EC3-4B70-9C06-61EB089301C5}"/>
              </a:ext>
            </a:extLst>
          </p:cNvPr>
          <p:cNvSpPr txBox="1"/>
          <p:nvPr/>
        </p:nvSpPr>
        <p:spPr>
          <a:xfrm>
            <a:off x="924340" y="626166"/>
            <a:ext cx="5963477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Class expectations</a:t>
            </a: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Keep mask on with numerous </a:t>
            </a:r>
            <a:r>
              <a:rPr lang="en-US" dirty="0" smtClean="0">
                <a:latin typeface="Arial"/>
                <a:cs typeface="Arial"/>
              </a:rPr>
              <a:t>breaks.</a:t>
            </a: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Use your own materials and </a:t>
            </a:r>
            <a:r>
              <a:rPr lang="en-US" dirty="0" err="1" smtClean="0">
                <a:latin typeface="Arial"/>
                <a:cs typeface="Arial"/>
              </a:rPr>
              <a:t>manipulatives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Keep six feet away from </a:t>
            </a:r>
            <a:r>
              <a:rPr lang="en-US" dirty="0" smtClean="0">
                <a:latin typeface="Arial"/>
                <a:cs typeface="Arial"/>
              </a:rPr>
              <a:t>friends.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Wash hands </a:t>
            </a:r>
            <a:r>
              <a:rPr lang="en-US" dirty="0" smtClean="0">
                <a:latin typeface="Arial"/>
                <a:cs typeface="Arial"/>
              </a:rPr>
              <a:t>often.</a:t>
            </a:r>
            <a:endParaRPr lang="en-US" dirty="0"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Use hand </a:t>
            </a:r>
            <a:r>
              <a:rPr lang="en-US" dirty="0" smtClean="0">
                <a:latin typeface="Arial"/>
                <a:cs typeface="Arial"/>
              </a:rPr>
              <a:t>sanitizer.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422435"/>
      </p:ext>
    </p:extLst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905000" y="152400"/>
          <a:ext cx="5105400" cy="6324600"/>
        </p:xfrm>
        <a:graphic>
          <a:graphicData uri="http://schemas.openxmlformats.org/presentationml/2006/ole">
            <p:oleObj spid="_x0000_s1028" name="Document" r:id="rId3" imgW="5930864" imgH="8300600" progId="Word.Document.12">
              <p:embed/>
            </p:oleObj>
          </a:graphicData>
        </a:graphic>
      </p:graphicFrame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="" xmlns:a16="http://schemas.microsoft.com/office/drawing/2014/main" id="{3DCAF34B-4F26-4EEE-AA36-46E257E54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21" y="615269"/>
            <a:ext cx="7536703" cy="422956"/>
          </a:xfrm>
        </p:spPr>
        <p:txBody>
          <a:bodyPr/>
          <a:lstStyle/>
          <a:p>
            <a:pPr eaLnBrk="1" hangingPunct="1"/>
            <a:r>
              <a:rPr lang="en-US" altLang="en-US" dirty="0"/>
              <a:t>Things to know about Pre-K.</a:t>
            </a:r>
          </a:p>
        </p:txBody>
      </p:sp>
      <p:sp>
        <p:nvSpPr>
          <p:cNvPr id="7171" name="TextBox 1">
            <a:extLst>
              <a:ext uri="{FF2B5EF4-FFF2-40B4-BE49-F238E27FC236}">
                <a16:creationId xmlns="" xmlns:a16="http://schemas.microsoft.com/office/drawing/2014/main" id="{3EE1D537-1C48-44FD-846A-B1A6E3B3C027}"/>
              </a:ext>
            </a:extLst>
          </p:cNvPr>
          <p:cNvSpPr txBox="1">
            <a:spLocks noChangeArrowheads="1"/>
          </p:cNvSpPr>
          <p:nvPr/>
        </p:nvSpPr>
        <p:spPr bwMode="auto">
          <a:xfrm rot="-1666420">
            <a:off x="138113" y="1263650"/>
            <a:ext cx="44148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B050"/>
                </a:solidFill>
                <a:latin typeface="Arial" panose="020B0604020202020204" pitchFamily="34" charset="0"/>
              </a:rPr>
              <a:t>Curriculum</a:t>
            </a:r>
            <a:r>
              <a:rPr lang="en-US" altLang="en-US" sz="2800">
                <a:solidFill>
                  <a:srgbClr val="00B050"/>
                </a:solidFill>
                <a:latin typeface="Arial" panose="020B0604020202020204" pitchFamily="34" charset="0"/>
              </a:rPr>
              <a:t> Driven by PK Standards</a:t>
            </a:r>
            <a:endParaRPr lang="en-US" altLang="en-US" sz="60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="" xmlns:a16="http://schemas.microsoft.com/office/drawing/2014/main" id="{589E24B0-23F7-4689-B878-85BB7E96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57600"/>
            <a:ext cx="35385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  <a:latin typeface="Arial"/>
                <a:cs typeface="Arial"/>
              </a:rPr>
              <a:t>Creative </a:t>
            </a:r>
            <a:r>
              <a:rPr lang="en-US" altLang="en-US" dirty="0" err="1">
                <a:solidFill>
                  <a:schemeClr val="tx2"/>
                </a:solidFill>
                <a:latin typeface="Arial"/>
                <a:cs typeface="Arial"/>
              </a:rPr>
              <a:t>Curriculumn</a:t>
            </a:r>
            <a:endParaRPr lang="en-US" altLang="en-US" dirty="0" err="1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2"/>
                </a:solidFill>
                <a:latin typeface="Arial"/>
                <a:cs typeface="Arial"/>
              </a:rPr>
              <a:t>Teaching </a:t>
            </a:r>
            <a:r>
              <a:rPr lang="en-US" altLang="en-US" dirty="0" err="1">
                <a:solidFill>
                  <a:schemeClr val="tx2"/>
                </a:solidFill>
                <a:latin typeface="Arial"/>
                <a:cs typeface="Arial"/>
              </a:rPr>
              <a:t>Stratgies</a:t>
            </a:r>
            <a:endParaRPr lang="en-US" altLang="en-US" dirty="0" err="1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  <a:p>
            <a:pPr>
              <a:spcBef>
                <a:spcPct val="0"/>
              </a:spcBef>
              <a:buNone/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TextBox 3">
            <a:extLst>
              <a:ext uri="{FF2B5EF4-FFF2-40B4-BE49-F238E27FC236}">
                <a16:creationId xmlns="" xmlns:a16="http://schemas.microsoft.com/office/drawing/2014/main" id="{B897BDDE-3C5B-4ACC-BF46-B0014AEF8548}"/>
              </a:ext>
            </a:extLst>
          </p:cNvPr>
          <p:cNvSpPr txBox="1">
            <a:spLocks noChangeArrowheads="1"/>
          </p:cNvSpPr>
          <p:nvPr/>
        </p:nvSpPr>
        <p:spPr bwMode="auto">
          <a:xfrm rot="1626440">
            <a:off x="2043246" y="3120381"/>
            <a:ext cx="33415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tx2"/>
                </a:solidFill>
                <a:latin typeface="Arial"/>
                <a:cs typeface="Arial"/>
              </a:rPr>
              <a:t>Literacy </a:t>
            </a: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chemeClr val="tx2"/>
                </a:solidFill>
                <a:latin typeface="Arial"/>
                <a:cs typeface="Arial"/>
              </a:rPr>
              <a:t>and Math</a:t>
            </a:r>
            <a:endParaRPr lang="en-US" altLang="en-US" sz="4000">
              <a:solidFill>
                <a:schemeClr val="tx2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="" xmlns:a16="http://schemas.microsoft.com/office/drawing/2014/main" id="{354C077F-3AA5-4536-A36A-BC7D033836B2}"/>
              </a:ext>
            </a:extLst>
          </p:cNvPr>
          <p:cNvSpPr txBox="1">
            <a:spLocks noChangeArrowheads="1"/>
          </p:cNvSpPr>
          <p:nvPr/>
        </p:nvSpPr>
        <p:spPr bwMode="auto">
          <a:xfrm rot="19981418">
            <a:off x="4242661" y="2392294"/>
            <a:ext cx="48496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00B0F0"/>
                </a:solidFill>
                <a:latin typeface="Arial"/>
                <a:cs typeface="Arial"/>
              </a:rPr>
              <a:t>        Social                       Development</a:t>
            </a:r>
          </a:p>
        </p:txBody>
      </p:sp>
      <p:sp>
        <p:nvSpPr>
          <p:cNvPr id="7175" name="TextBox 5">
            <a:extLst>
              <a:ext uri="{FF2B5EF4-FFF2-40B4-BE49-F238E27FC236}">
                <a16:creationId xmlns="" xmlns:a16="http://schemas.microsoft.com/office/drawing/2014/main" id="{63F58EFE-15AA-455C-B096-555313521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652" y="4469590"/>
            <a:ext cx="3627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B0F0"/>
                </a:solidFill>
                <a:latin typeface="Arial"/>
                <a:cs typeface="Arial"/>
              </a:rPr>
              <a:t>Sanford Harmony</a:t>
            </a:r>
            <a:endParaRPr lang="en-US" altLang="en-US" dirty="0">
              <a:solidFill>
                <a:srgbClr val="00B0F0"/>
              </a:solidFill>
              <a:latin typeface="Arial" panose="020B0604020202020204" pitchFamily="34" charset="0"/>
              <a:cs typeface="Arial"/>
            </a:endParaRP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F87267CB-81FE-45FF-88C0-EFB5C734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228600"/>
            <a:ext cx="5956300" cy="836613"/>
          </a:xfrm>
        </p:spPr>
        <p:txBody>
          <a:bodyPr/>
          <a:lstStyle/>
          <a:p>
            <a:r>
              <a:rPr lang="en-US" altLang="en-US">
                <a:solidFill>
                  <a:srgbClr val="00B0F0"/>
                </a:solidFill>
              </a:rPr>
              <a:t>Discipline Policy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="" xmlns:a16="http://schemas.microsoft.com/office/drawing/2014/main" id="{4F759727-F87B-419F-90FA-45042F5C5C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 rot="20486390">
            <a:off x="458788" y="1968500"/>
            <a:ext cx="2705100" cy="2362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>
                <a:solidFill>
                  <a:srgbClr val="92D050"/>
                </a:solidFill>
              </a:rPr>
              <a:t>We utilize the Problem Solving Approach</a:t>
            </a:r>
          </a:p>
        </p:txBody>
      </p:sp>
      <p:sp>
        <p:nvSpPr>
          <p:cNvPr id="8196" name="Content Placeholder 3">
            <a:extLst>
              <a:ext uri="{FF2B5EF4-FFF2-40B4-BE49-F238E27FC236}">
                <a16:creationId xmlns="" xmlns:a16="http://schemas.microsoft.com/office/drawing/2014/main" id="{75FF890E-2291-43D2-9161-181F83D77C9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76600" y="1143000"/>
            <a:ext cx="5029200" cy="5486400"/>
          </a:xfrm>
        </p:spPr>
        <p:txBody>
          <a:bodyPr/>
          <a:lstStyle/>
          <a:p>
            <a:r>
              <a:rPr lang="en-US" altLang="en-US" dirty="0"/>
              <a:t>Approach </a:t>
            </a:r>
            <a:r>
              <a:rPr lang="en-US" altLang="en-US" dirty="0" smtClean="0"/>
              <a:t>calmly.</a:t>
            </a:r>
            <a:endParaRPr lang="en-US" altLang="en-US" dirty="0"/>
          </a:p>
          <a:p>
            <a:r>
              <a:rPr lang="en-US" altLang="en-US" dirty="0"/>
              <a:t>Acknowledge children’s </a:t>
            </a:r>
            <a:r>
              <a:rPr lang="en-US" altLang="en-US" dirty="0" smtClean="0"/>
              <a:t>feelings.</a:t>
            </a:r>
            <a:endParaRPr lang="en-US" altLang="en-US" dirty="0"/>
          </a:p>
          <a:p>
            <a:r>
              <a:rPr lang="en-US" altLang="en-US" dirty="0"/>
              <a:t>Gather </a:t>
            </a:r>
            <a:r>
              <a:rPr lang="en-US" altLang="en-US" dirty="0" smtClean="0"/>
              <a:t>info.</a:t>
            </a:r>
            <a:endParaRPr lang="en-US" altLang="en-US" dirty="0"/>
          </a:p>
          <a:p>
            <a:r>
              <a:rPr lang="en-US" altLang="en-US" dirty="0"/>
              <a:t>Restate the </a:t>
            </a:r>
            <a:r>
              <a:rPr lang="en-US" altLang="en-US" dirty="0" smtClean="0"/>
              <a:t>problem.</a:t>
            </a:r>
            <a:endParaRPr lang="en-US" altLang="en-US" dirty="0"/>
          </a:p>
          <a:p>
            <a:r>
              <a:rPr lang="en-US" altLang="en-US" dirty="0"/>
              <a:t>Ask for ideas and solutions and choose one </a:t>
            </a:r>
            <a:r>
              <a:rPr lang="en-US" altLang="en-US" dirty="0" smtClean="0"/>
              <a:t>together.</a:t>
            </a:r>
            <a:endParaRPr lang="en-US" altLang="en-US" dirty="0"/>
          </a:p>
          <a:p>
            <a:r>
              <a:rPr lang="en-US" altLang="en-US" dirty="0"/>
              <a:t>Be prepared to give follow up support.</a:t>
            </a:r>
          </a:p>
          <a:p>
            <a:endParaRPr lang="en-US" altLang="en-US" dirty="0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="" xmlns:a16="http://schemas.microsoft.com/office/drawing/2014/main" id="{490E771A-944A-49AE-A962-2FEBAD5D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162339"/>
            <a:ext cx="6970091" cy="834887"/>
          </a:xfrm>
        </p:spPr>
        <p:txBody>
          <a:bodyPr/>
          <a:lstStyle/>
          <a:p>
            <a:r>
              <a:rPr lang="en-US" dirty="0"/>
              <a:t>Volunteers</a:t>
            </a:r>
          </a:p>
        </p:txBody>
      </p:sp>
      <p:sp>
        <p:nvSpPr>
          <p:cNvPr id="9218" name="Content Placeholder 1">
            <a:extLst>
              <a:ext uri="{FF2B5EF4-FFF2-40B4-BE49-F238E27FC236}">
                <a16:creationId xmlns="" xmlns:a16="http://schemas.microsoft.com/office/drawing/2014/main" id="{8AA9EEFF-217C-4E58-8B85-25E1CE7EA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0886" y="5959385"/>
            <a:ext cx="4752951" cy="786945"/>
          </a:xfrm>
        </p:spPr>
        <p:txBody>
          <a:bodyPr wrap="square" anchor="t">
            <a:normAutofit/>
          </a:bodyPr>
          <a:lstStyle/>
          <a:p>
            <a:pPr marL="0" indent="0">
              <a:buFontTx/>
              <a:buNone/>
            </a:pPr>
            <a:r>
              <a:rPr lang="en-US" altLang="en-US" dirty="0"/>
              <a:t>We love our volunteers!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78911E-D1A7-4820-B3DE-5A55EA62BE9B}"/>
              </a:ext>
            </a:extLst>
          </p:cNvPr>
          <p:cNvSpPr txBox="1"/>
          <p:nvPr/>
        </p:nvSpPr>
        <p:spPr>
          <a:xfrm rot="-600000">
            <a:off x="271001" y="-951831"/>
            <a:ext cx="5405241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endParaRPr lang="en-US" sz="32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/>
                <a:cs typeface="Arial"/>
              </a:rPr>
              <a:t>You </a:t>
            </a:r>
            <a:r>
              <a:rPr lang="en-US" sz="3200" dirty="0">
                <a:latin typeface="Arial"/>
                <a:cs typeface="Arial"/>
              </a:rPr>
              <a:t>could work from home. </a:t>
            </a:r>
            <a:endParaRPr lang="en-US" sz="3200" dirty="0"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Help the PTO organize activities.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>
                <a:latin typeface="Arial"/>
                <a:cs typeface="Arial"/>
              </a:rPr>
              <a:t>Help plan and implement classroom actives</a:t>
            </a:r>
            <a:r>
              <a:rPr lang="en-US" sz="3200" dirty="0" smtClean="0">
                <a:latin typeface="Arial"/>
                <a:cs typeface="Arial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3200" b="1" u="sng" dirty="0" smtClean="0">
                <a:latin typeface="Arial"/>
                <a:cs typeface="Arial"/>
              </a:rPr>
              <a:t>Room Parent </a:t>
            </a:r>
          </a:p>
          <a:p>
            <a:r>
              <a:rPr lang="en-US" sz="3200" dirty="0" smtClean="0">
                <a:latin typeface="Arial"/>
                <a:cs typeface="Arial"/>
              </a:rPr>
              <a:t>coordinates.</a:t>
            </a:r>
            <a:endParaRPr lang="en-US" sz="3200" b="1" u="sng" dirty="0">
              <a:cs typeface="Arial"/>
            </a:endParaRPr>
          </a:p>
        </p:txBody>
      </p:sp>
      <p:pic>
        <p:nvPicPr>
          <p:cNvPr id="6" name="Picture 7" descr="A picture containing toy, bedroom, table, person&#10;&#10;Description automatically generated">
            <a:extLst>
              <a:ext uri="{FF2B5EF4-FFF2-40B4-BE49-F238E27FC236}">
                <a16:creationId xmlns="" xmlns:a16="http://schemas.microsoft.com/office/drawing/2014/main" id="{09DA45E5-52FE-4C83-B6BE-F503F2711F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81400"/>
            <a:ext cx="3200400" cy="2514600"/>
          </a:xfrm>
          <a:prstGeom prst="rect">
            <a:avLst/>
          </a:prstGeom>
        </p:spPr>
      </p:pic>
      <p:pic>
        <p:nvPicPr>
          <p:cNvPr id="2050" name="Picture 2" descr="C:\Users\Killinger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838199"/>
            <a:ext cx="2590800" cy="25908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5CA29E78-1959-478D-8589-87772923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568388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Pre-K Attire</a:t>
            </a:r>
            <a:br>
              <a:rPr lang="en-US" altLang="en-US" sz="3200" dirty="0"/>
            </a:br>
            <a:r>
              <a:rPr lang="en-US" altLang="en-US" sz="3200" dirty="0"/>
              <a:t>Please have your child wear comfortable clothes </a:t>
            </a:r>
            <a:r>
              <a:rPr lang="en-US" altLang="en-US" sz="3200" dirty="0" smtClean="0"/>
              <a:t>that protect them and </a:t>
            </a:r>
            <a:r>
              <a:rPr lang="en-US" altLang="en-US" sz="3200" dirty="0"/>
              <a:t>can get dirty.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</p:txBody>
      </p:sp>
      <p:pic>
        <p:nvPicPr>
          <p:cNvPr id="2" name="Picture 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6295161-B03A-4293-94C4-1E3A7DD7EE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966547"/>
            <a:ext cx="2588560" cy="1973776"/>
          </a:xfrm>
          <a:noFill/>
        </p:spPr>
      </p:pic>
      <p:pic>
        <p:nvPicPr>
          <p:cNvPr id="4" name="Picture 4" descr="A picture containing drawing, bedroom&#10;&#10;Description automatically generated">
            <a:extLst>
              <a:ext uri="{FF2B5EF4-FFF2-40B4-BE49-F238E27FC236}">
                <a16:creationId xmlns="" xmlns:a16="http://schemas.microsoft.com/office/drawing/2014/main" id="{75D9FFAE-FA97-497D-81B9-E7D2386635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813" y="2533650"/>
            <a:ext cx="4894583" cy="410214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="" xmlns:a16="http://schemas.microsoft.com/office/drawing/2014/main" id="{3C905E50-C9F6-4760-A188-6473C1C5015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35388" y="208856"/>
            <a:ext cx="5587278" cy="66226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Snack</a:t>
            </a:r>
            <a:r>
              <a:rPr lang="en-US" altLang="en-US" b="1" dirty="0">
                <a:solidFill>
                  <a:srgbClr val="00B050"/>
                </a:solidFill>
              </a:rPr>
              <a:t> is mid morning. Please send a healthy item to give your student energy and a mask break.</a:t>
            </a:r>
          </a:p>
          <a:p>
            <a:pPr marL="0" indent="0">
              <a:buNone/>
            </a:pPr>
            <a:endParaRPr lang="en-US" alt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rgbClr val="00B0F0"/>
                </a:solidFill>
              </a:rPr>
              <a:t>Breakfast and lunch</a:t>
            </a:r>
            <a:r>
              <a:rPr lang="en-US" altLang="en-US" b="1" dirty="0">
                <a:solidFill>
                  <a:srgbClr val="00B050"/>
                </a:solidFill>
              </a:rPr>
              <a:t> will be provided free for those who wish.  Children may also bring their own. Our class eats in the room.</a:t>
            </a:r>
            <a:endParaRPr lang="en-US" dirty="0"/>
          </a:p>
          <a:p>
            <a:pPr marL="0" indent="0" eaLnBrk="1" hangingPunct="1">
              <a:buFontTx/>
              <a:buNone/>
            </a:pPr>
            <a:endParaRPr lang="en-US" altLang="en-US" sz="3600" b="1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en-US" sz="3600" b="1" dirty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1268" name="Picture 1">
            <a:extLst>
              <a:ext uri="{FF2B5EF4-FFF2-40B4-BE49-F238E27FC236}">
                <a16:creationId xmlns="" xmlns:a16="http://schemas.microsoft.com/office/drawing/2014/main" id="{49A9A246-CBF4-4DCF-B6B0-CD36FBD5F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97" y="3644348"/>
            <a:ext cx="2372968" cy="2223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 drawing of a cartoon character&#10;&#10;Description automatically generated">
            <a:extLst>
              <a:ext uri="{FF2B5EF4-FFF2-40B4-BE49-F238E27FC236}">
                <a16:creationId xmlns="" xmlns:a16="http://schemas.microsoft.com/office/drawing/2014/main" id="{214D7C52-4D08-471C-9622-1EEB47B2FE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4878" y="1238695"/>
            <a:ext cx="2464905" cy="2104549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17804</TotalTime>
  <Words>266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Crayons</vt:lpstr>
      <vt:lpstr>Document</vt:lpstr>
      <vt:lpstr>Welcome to Killearn Lakes Pre-K</vt:lpstr>
      <vt:lpstr>Slide 2</vt:lpstr>
      <vt:lpstr>Slide 3</vt:lpstr>
      <vt:lpstr>Slide 4</vt:lpstr>
      <vt:lpstr>Things to know about Pre-K.</vt:lpstr>
      <vt:lpstr>Discipline Policy</vt:lpstr>
      <vt:lpstr>Volunteers</vt:lpstr>
      <vt:lpstr>Pre-K Attire Please have your child wear comfortable clothes that protect them and can get dirty. </vt:lpstr>
      <vt:lpstr>Slide 9</vt:lpstr>
      <vt:lpstr>Morning Routine</vt:lpstr>
      <vt:lpstr>Sign up for the List Serve!</vt:lpstr>
      <vt:lpstr>Slide 12</vt:lpstr>
      <vt:lpstr>Classroom Information</vt:lpstr>
      <vt:lpstr>Slide 14</vt:lpstr>
      <vt:lpstr>KLES School Improvement Goals 2021-22  </vt:lpstr>
      <vt:lpstr>Slide 16</vt:lpstr>
    </vt:vector>
  </TitlesOfParts>
  <Company>Leon County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Kindergarten</dc:title>
  <dc:creator>Killearn Lakes Elementary School</dc:creator>
  <cp:lastModifiedBy>Killinger</cp:lastModifiedBy>
  <cp:revision>1406</cp:revision>
  <dcterms:created xsi:type="dcterms:W3CDTF">2004-01-14T19:58:27Z</dcterms:created>
  <dcterms:modified xsi:type="dcterms:W3CDTF">2021-09-18T10:47:24Z</dcterms:modified>
</cp:coreProperties>
</file>